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6" r:id="rId2"/>
    <p:sldId id="263" r:id="rId3"/>
    <p:sldId id="281" r:id="rId4"/>
    <p:sldId id="265" r:id="rId5"/>
    <p:sldId id="267" r:id="rId6"/>
    <p:sldId id="293" r:id="rId7"/>
    <p:sldId id="268" r:id="rId8"/>
    <p:sldId id="284" r:id="rId9"/>
    <p:sldId id="272" r:id="rId10"/>
    <p:sldId id="286" r:id="rId11"/>
    <p:sldId id="274" r:id="rId12"/>
    <p:sldId id="275" r:id="rId13"/>
    <p:sldId id="276" r:id="rId14"/>
    <p:sldId id="277" r:id="rId15"/>
    <p:sldId id="278" r:id="rId16"/>
    <p:sldId id="279" r:id="rId17"/>
    <p:sldId id="282" r:id="rId18"/>
    <p:sldId id="283" r:id="rId19"/>
    <p:sldId id="288" r:id="rId20"/>
    <p:sldId id="287" r:id="rId21"/>
    <p:sldId id="290" r:id="rId22"/>
    <p:sldId id="291" r:id="rId23"/>
    <p:sldId id="292" r:id="rId24"/>
    <p:sldId id="285" r:id="rId25"/>
    <p:sldId id="271" r:id="rId2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114"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8E0AAEF-7162-4033-B569-8F9AE86A9E93}" type="datetimeFigureOut">
              <a:rPr lang="en-US" smtClean="0"/>
              <a:t>9/15/2015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3367BF1-050B-4075-B79A-179671081A98}" type="slidenum">
              <a:rPr lang="en-US" smtClean="0"/>
              <a:t>‹#›</a:t>
            </a:fld>
            <a:endParaRPr lang="en-US"/>
          </a:p>
        </p:txBody>
      </p:sp>
    </p:spTree>
    <p:extLst>
      <p:ext uri="{BB962C8B-B14F-4D97-AF65-F5344CB8AC3E}">
        <p14:creationId xmlns:p14="http://schemas.microsoft.com/office/powerpoint/2010/main" val="440946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D89C82A-187F-4029-8408-1422E4ADD676}" type="datetimeFigureOut">
              <a:rPr lang="en-US" smtClean="0"/>
              <a:t>9/15/2015</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331B27A-3BED-4021-9F13-7ED8EAACCC9F}" type="slidenum">
              <a:rPr lang="en-US" smtClean="0"/>
              <a:t>‹#›</a:t>
            </a:fld>
            <a:endParaRPr lang="en-US" dirty="0"/>
          </a:p>
        </p:txBody>
      </p:sp>
    </p:spTree>
    <p:extLst>
      <p:ext uri="{BB962C8B-B14F-4D97-AF65-F5344CB8AC3E}">
        <p14:creationId xmlns:p14="http://schemas.microsoft.com/office/powerpoint/2010/main" val="1601661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a:t>
            </a:fld>
            <a:endParaRPr lang="en-US" dirty="0"/>
          </a:p>
        </p:txBody>
      </p:sp>
    </p:spTree>
    <p:extLst>
      <p:ext uri="{BB962C8B-B14F-4D97-AF65-F5344CB8AC3E}">
        <p14:creationId xmlns:p14="http://schemas.microsoft.com/office/powerpoint/2010/main" val="3470392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a:t>
            </a:fld>
            <a:endParaRPr lang="en-US" dirty="0"/>
          </a:p>
        </p:txBody>
      </p:sp>
    </p:spTree>
    <p:extLst>
      <p:ext uri="{BB962C8B-B14F-4D97-AF65-F5344CB8AC3E}">
        <p14:creationId xmlns:p14="http://schemas.microsoft.com/office/powerpoint/2010/main" val="3070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3</a:t>
            </a:fld>
            <a:endParaRPr lang="en-US" dirty="0"/>
          </a:p>
        </p:txBody>
      </p:sp>
    </p:spTree>
    <p:extLst>
      <p:ext uri="{BB962C8B-B14F-4D97-AF65-F5344CB8AC3E}">
        <p14:creationId xmlns:p14="http://schemas.microsoft.com/office/powerpoint/2010/main" val="256833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4</a:t>
            </a:fld>
            <a:endParaRPr lang="en-US" dirty="0"/>
          </a:p>
        </p:txBody>
      </p:sp>
    </p:spTree>
    <p:extLst>
      <p:ext uri="{BB962C8B-B14F-4D97-AF65-F5344CB8AC3E}">
        <p14:creationId xmlns:p14="http://schemas.microsoft.com/office/powerpoint/2010/main" val="3065334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5</a:t>
            </a:fld>
            <a:endParaRPr lang="en-US" dirty="0"/>
          </a:p>
        </p:txBody>
      </p:sp>
    </p:spTree>
    <p:extLst>
      <p:ext uri="{BB962C8B-B14F-4D97-AF65-F5344CB8AC3E}">
        <p14:creationId xmlns:p14="http://schemas.microsoft.com/office/powerpoint/2010/main" val="2391326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6</a:t>
            </a:fld>
            <a:endParaRPr lang="en-US" dirty="0"/>
          </a:p>
        </p:txBody>
      </p:sp>
    </p:spTree>
    <p:extLst>
      <p:ext uri="{BB962C8B-B14F-4D97-AF65-F5344CB8AC3E}">
        <p14:creationId xmlns:p14="http://schemas.microsoft.com/office/powerpoint/2010/main" val="2488540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7</a:t>
            </a:fld>
            <a:endParaRPr lang="en-US" dirty="0"/>
          </a:p>
        </p:txBody>
      </p:sp>
    </p:spTree>
    <p:extLst>
      <p:ext uri="{BB962C8B-B14F-4D97-AF65-F5344CB8AC3E}">
        <p14:creationId xmlns:p14="http://schemas.microsoft.com/office/powerpoint/2010/main" val="1031446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8</a:t>
            </a:fld>
            <a:endParaRPr lang="en-US" dirty="0"/>
          </a:p>
        </p:txBody>
      </p:sp>
    </p:spTree>
    <p:extLst>
      <p:ext uri="{BB962C8B-B14F-4D97-AF65-F5344CB8AC3E}">
        <p14:creationId xmlns:p14="http://schemas.microsoft.com/office/powerpoint/2010/main" val="2305365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9</a:t>
            </a:fld>
            <a:endParaRPr lang="en-US" dirty="0"/>
          </a:p>
        </p:txBody>
      </p:sp>
    </p:spTree>
    <p:extLst>
      <p:ext uri="{BB962C8B-B14F-4D97-AF65-F5344CB8AC3E}">
        <p14:creationId xmlns:p14="http://schemas.microsoft.com/office/powerpoint/2010/main" val="3565207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10</a:t>
            </a:fld>
            <a:endParaRPr lang="en-US" dirty="0"/>
          </a:p>
        </p:txBody>
      </p:sp>
    </p:spTree>
    <p:extLst>
      <p:ext uri="{BB962C8B-B14F-4D97-AF65-F5344CB8AC3E}">
        <p14:creationId xmlns:p14="http://schemas.microsoft.com/office/powerpoint/2010/main" val="3766632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11</a:t>
            </a:fld>
            <a:endParaRPr lang="en-US" dirty="0"/>
          </a:p>
        </p:txBody>
      </p:sp>
    </p:spTree>
    <p:extLst>
      <p:ext uri="{BB962C8B-B14F-4D97-AF65-F5344CB8AC3E}">
        <p14:creationId xmlns:p14="http://schemas.microsoft.com/office/powerpoint/2010/main" val="1454450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12</a:t>
            </a:fld>
            <a:endParaRPr lang="en-US" dirty="0"/>
          </a:p>
        </p:txBody>
      </p:sp>
    </p:spTree>
    <p:extLst>
      <p:ext uri="{BB962C8B-B14F-4D97-AF65-F5344CB8AC3E}">
        <p14:creationId xmlns:p14="http://schemas.microsoft.com/office/powerpoint/2010/main" val="3002687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13</a:t>
            </a:fld>
            <a:endParaRPr lang="en-US" dirty="0"/>
          </a:p>
        </p:txBody>
      </p:sp>
    </p:spTree>
    <p:extLst>
      <p:ext uri="{BB962C8B-B14F-4D97-AF65-F5344CB8AC3E}">
        <p14:creationId xmlns:p14="http://schemas.microsoft.com/office/powerpoint/2010/main" val="4199015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14</a:t>
            </a:fld>
            <a:endParaRPr lang="en-US" dirty="0"/>
          </a:p>
        </p:txBody>
      </p:sp>
    </p:spTree>
    <p:extLst>
      <p:ext uri="{BB962C8B-B14F-4D97-AF65-F5344CB8AC3E}">
        <p14:creationId xmlns:p14="http://schemas.microsoft.com/office/powerpoint/2010/main" val="182341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15</a:t>
            </a:fld>
            <a:endParaRPr lang="en-US" dirty="0"/>
          </a:p>
        </p:txBody>
      </p:sp>
    </p:spTree>
    <p:extLst>
      <p:ext uri="{BB962C8B-B14F-4D97-AF65-F5344CB8AC3E}">
        <p14:creationId xmlns:p14="http://schemas.microsoft.com/office/powerpoint/2010/main" val="2484276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16</a:t>
            </a:fld>
            <a:endParaRPr lang="en-US" dirty="0"/>
          </a:p>
        </p:txBody>
      </p:sp>
    </p:spTree>
    <p:extLst>
      <p:ext uri="{BB962C8B-B14F-4D97-AF65-F5344CB8AC3E}">
        <p14:creationId xmlns:p14="http://schemas.microsoft.com/office/powerpoint/2010/main" val="9977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17</a:t>
            </a:fld>
            <a:endParaRPr lang="en-US" dirty="0"/>
          </a:p>
        </p:txBody>
      </p:sp>
    </p:spTree>
    <p:extLst>
      <p:ext uri="{BB962C8B-B14F-4D97-AF65-F5344CB8AC3E}">
        <p14:creationId xmlns:p14="http://schemas.microsoft.com/office/powerpoint/2010/main" val="206576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18</a:t>
            </a:fld>
            <a:endParaRPr lang="en-US" dirty="0"/>
          </a:p>
        </p:txBody>
      </p:sp>
    </p:spTree>
    <p:extLst>
      <p:ext uri="{BB962C8B-B14F-4D97-AF65-F5344CB8AC3E}">
        <p14:creationId xmlns:p14="http://schemas.microsoft.com/office/powerpoint/2010/main" val="1531249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19</a:t>
            </a:fld>
            <a:endParaRPr lang="en-US" dirty="0"/>
          </a:p>
        </p:txBody>
      </p:sp>
    </p:spTree>
    <p:extLst>
      <p:ext uri="{BB962C8B-B14F-4D97-AF65-F5344CB8AC3E}">
        <p14:creationId xmlns:p14="http://schemas.microsoft.com/office/powerpoint/2010/main" val="3998120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20</a:t>
            </a:fld>
            <a:endParaRPr lang="en-US" dirty="0"/>
          </a:p>
        </p:txBody>
      </p:sp>
    </p:spTree>
    <p:extLst>
      <p:ext uri="{BB962C8B-B14F-4D97-AF65-F5344CB8AC3E}">
        <p14:creationId xmlns:p14="http://schemas.microsoft.com/office/powerpoint/2010/main" val="334990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21</a:t>
            </a:fld>
            <a:endParaRPr lang="en-US" dirty="0"/>
          </a:p>
        </p:txBody>
      </p:sp>
    </p:spTree>
    <p:extLst>
      <p:ext uri="{BB962C8B-B14F-4D97-AF65-F5344CB8AC3E}">
        <p14:creationId xmlns:p14="http://schemas.microsoft.com/office/powerpoint/2010/main" val="5100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22</a:t>
            </a:fld>
            <a:endParaRPr lang="en-US" dirty="0"/>
          </a:p>
        </p:txBody>
      </p:sp>
    </p:spTree>
    <p:extLst>
      <p:ext uri="{BB962C8B-B14F-4D97-AF65-F5344CB8AC3E}">
        <p14:creationId xmlns:p14="http://schemas.microsoft.com/office/powerpoint/2010/main" val="2514536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23</a:t>
            </a:fld>
            <a:endParaRPr lang="en-US" dirty="0"/>
          </a:p>
        </p:txBody>
      </p:sp>
    </p:spTree>
    <p:extLst>
      <p:ext uri="{BB962C8B-B14F-4D97-AF65-F5344CB8AC3E}">
        <p14:creationId xmlns:p14="http://schemas.microsoft.com/office/powerpoint/2010/main" val="2573417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24</a:t>
            </a:fld>
            <a:endParaRPr lang="en-US" dirty="0"/>
          </a:p>
        </p:txBody>
      </p:sp>
    </p:spTree>
    <p:extLst>
      <p:ext uri="{BB962C8B-B14F-4D97-AF65-F5344CB8AC3E}">
        <p14:creationId xmlns:p14="http://schemas.microsoft.com/office/powerpoint/2010/main" val="2523719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31B27A-3BED-4021-9F13-7ED8EAACCC9F}" type="slidenum">
              <a:rPr lang="en-US" smtClean="0"/>
              <a:t>25</a:t>
            </a:fld>
            <a:endParaRPr lang="en-US" dirty="0"/>
          </a:p>
        </p:txBody>
      </p:sp>
    </p:spTree>
    <p:extLst>
      <p:ext uri="{BB962C8B-B14F-4D97-AF65-F5344CB8AC3E}">
        <p14:creationId xmlns:p14="http://schemas.microsoft.com/office/powerpoint/2010/main" val="2857240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325031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186314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394627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372721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704048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424770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1680266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188389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3132043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2648880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CFDC7-6674-2C4F-8F6E-C0E758AD35A4}" type="datetimeFigureOut">
              <a:rPr lang="en-US" smtClean="0"/>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470AAA-4217-044D-B883-9E15BE18EE93}" type="slidenum">
              <a:rPr lang="en-US" smtClean="0"/>
              <a:t>‹#›</a:t>
            </a:fld>
            <a:endParaRPr lang="en-US" dirty="0"/>
          </a:p>
        </p:txBody>
      </p:sp>
    </p:spTree>
    <p:extLst>
      <p:ext uri="{BB962C8B-B14F-4D97-AF65-F5344CB8AC3E}">
        <p14:creationId xmlns:p14="http://schemas.microsoft.com/office/powerpoint/2010/main" val="4255231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CFDC7-6674-2C4F-8F6E-C0E758AD35A4}" type="datetimeFigureOut">
              <a:rPr lang="en-US" smtClean="0"/>
              <a:t>9/15/2015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70AAA-4217-044D-B883-9E15BE18EE93}" type="slidenum">
              <a:rPr lang="en-US" smtClean="0"/>
              <a:t>‹#›</a:t>
            </a:fld>
            <a:endParaRPr lang="en-US" dirty="0"/>
          </a:p>
        </p:txBody>
      </p:sp>
    </p:spTree>
    <p:extLst>
      <p:ext uri="{BB962C8B-B14F-4D97-AF65-F5344CB8AC3E}">
        <p14:creationId xmlns:p14="http://schemas.microsoft.com/office/powerpoint/2010/main" val="87625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usg.edu/gafirst-fin/budget_issues_committe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a:xfrm>
            <a:off x="722313" y="2906714"/>
            <a:ext cx="7772400" cy="2862262"/>
          </a:xfrm>
        </p:spPr>
        <p:txBody>
          <a:bodyPr>
            <a:normAutofit/>
          </a:bodyPr>
          <a:lstStyle/>
          <a:p>
            <a:r>
              <a:rPr lang="en-US" dirty="0" smtClean="0"/>
              <a:t>The Budget Issues Committee Presents:  </a:t>
            </a:r>
            <a:r>
              <a:rPr lang="en-US" dirty="0"/>
              <a:t>Position Count and FTE Definition and Calculation</a:t>
            </a:r>
            <a:br>
              <a:rPr lang="en-US" dirty="0"/>
            </a:br>
            <a:endParaRPr lang="en-US" dirty="0"/>
          </a:p>
        </p:txBody>
      </p:sp>
      <p:sp>
        <p:nvSpPr>
          <p:cNvPr id="6" name="Text Placeholder 5"/>
          <p:cNvSpPr>
            <a:spLocks noGrp="1"/>
          </p:cNvSpPr>
          <p:nvPr>
            <p:ph type="body" idx="1"/>
          </p:nvPr>
        </p:nvSpPr>
        <p:spPr>
          <a:xfrm>
            <a:off x="722313" y="2906713"/>
            <a:ext cx="7772400" cy="2862263"/>
          </a:xfrm>
        </p:spPr>
        <p:txBody>
          <a:bodyPr/>
          <a:lstStyle/>
          <a:p>
            <a:endParaRPr lang="en-US" dirty="0"/>
          </a:p>
        </p:txBody>
      </p:sp>
    </p:spTree>
    <p:extLst>
      <p:ext uri="{BB962C8B-B14F-4D97-AF65-F5344CB8AC3E}">
        <p14:creationId xmlns:p14="http://schemas.microsoft.com/office/powerpoint/2010/main" val="37944809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Position Count &amp; FTE Definition</a:t>
            </a:r>
            <a:endParaRPr lang="en-US" dirty="0"/>
          </a:p>
        </p:txBody>
      </p:sp>
      <p:sp>
        <p:nvSpPr>
          <p:cNvPr id="2" name="Content Placeholder 1"/>
          <p:cNvSpPr>
            <a:spLocks noGrp="1"/>
          </p:cNvSpPr>
          <p:nvPr>
            <p:ph idx="1"/>
          </p:nvPr>
        </p:nvSpPr>
        <p:spPr/>
        <p:txBody>
          <a:bodyPr/>
          <a:lstStyle/>
          <a:p>
            <a:r>
              <a:rPr lang="en-US" dirty="0" smtClean="0"/>
              <a:t>Initiative of Budget Issues Committee to standardize and ensure accuracy across USG</a:t>
            </a:r>
          </a:p>
          <a:p>
            <a:r>
              <a:rPr lang="en-US" dirty="0" smtClean="0"/>
              <a:t>Reported on 3 different submissions:</a:t>
            </a:r>
          </a:p>
          <a:p>
            <a:pPr lvl="1">
              <a:buFont typeface="Courier New" panose="02070309020205020404" pitchFamily="49" charset="0"/>
              <a:buChar char="o"/>
            </a:pPr>
            <a:r>
              <a:rPr lang="en-US" dirty="0" smtClean="0"/>
              <a:t>Online Budget System – Original Budget + Amendments</a:t>
            </a:r>
          </a:p>
          <a:p>
            <a:pPr lvl="1">
              <a:buFont typeface="Courier New" panose="02070309020205020404" pitchFamily="49" charset="0"/>
              <a:buChar char="o"/>
            </a:pPr>
            <a:r>
              <a:rPr lang="en-US" dirty="0" smtClean="0"/>
              <a:t>Original Budget Questionnaire</a:t>
            </a:r>
          </a:p>
          <a:p>
            <a:pPr lvl="1">
              <a:buFont typeface="Courier New" panose="02070309020205020404" pitchFamily="49" charset="0"/>
              <a:buChar char="o"/>
            </a:pPr>
            <a:r>
              <a:rPr lang="en-US" dirty="0" smtClean="0"/>
              <a:t>Annual Expenditure Report (AER)</a:t>
            </a:r>
            <a:endParaRPr lang="en-US" dirty="0"/>
          </a:p>
        </p:txBody>
      </p:sp>
    </p:spTree>
    <p:extLst>
      <p:ext uri="{BB962C8B-B14F-4D97-AF65-F5344CB8AC3E}">
        <p14:creationId xmlns:p14="http://schemas.microsoft.com/office/powerpoint/2010/main" val="19959204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Position Count &amp; FTE Definition</a:t>
            </a:r>
            <a:endParaRPr lang="en-US" dirty="0"/>
          </a:p>
        </p:txBody>
      </p:sp>
      <p:sp>
        <p:nvSpPr>
          <p:cNvPr id="2" name="Content Placeholder 1"/>
          <p:cNvSpPr>
            <a:spLocks noGrp="1"/>
          </p:cNvSpPr>
          <p:nvPr>
            <p:ph idx="1"/>
          </p:nvPr>
        </p:nvSpPr>
        <p:spPr/>
        <p:txBody>
          <a:bodyPr/>
          <a:lstStyle/>
          <a:p>
            <a:r>
              <a:rPr lang="en-US" dirty="0" smtClean="0"/>
              <a:t>The Budget Issues Committee has determined that Full Time Equivalent (FTE) calculations will utilize the Pers_Serv_BOR table in PeopleSoft Financials.</a:t>
            </a:r>
          </a:p>
          <a:p>
            <a:r>
              <a:rPr lang="en-US" dirty="0" smtClean="0"/>
              <a:t>To ensure the FTE calculation is accurate, institutions will need to properly maintain the table by entering all adjustments and corrections through ADP</a:t>
            </a:r>
            <a:endParaRPr lang="en-US" dirty="0"/>
          </a:p>
        </p:txBody>
      </p:sp>
    </p:spTree>
    <p:extLst>
      <p:ext uri="{BB962C8B-B14F-4D97-AF65-F5344CB8AC3E}">
        <p14:creationId xmlns:p14="http://schemas.microsoft.com/office/powerpoint/2010/main" val="4011561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sp>
        <p:nvSpPr>
          <p:cNvPr id="2" name="Content Placeholder 1"/>
          <p:cNvSpPr>
            <a:spLocks noGrp="1"/>
          </p:cNvSpPr>
          <p:nvPr>
            <p:ph idx="1"/>
          </p:nvPr>
        </p:nvSpPr>
        <p:spPr/>
        <p:txBody>
          <a:bodyPr/>
          <a:lstStyle/>
          <a:p>
            <a:r>
              <a:rPr lang="en-US" dirty="0"/>
              <a:t>Definition:  The Position Counts submitted in the Online Budget System are given to the Office of Planning and Budget (OPB) and those counts are included in state-wide </a:t>
            </a:r>
            <a:r>
              <a:rPr lang="en-US" dirty="0" smtClean="0"/>
              <a:t>reports.</a:t>
            </a:r>
          </a:p>
          <a:p>
            <a:pPr lvl="1">
              <a:buFont typeface="Courier New" panose="02070309020205020404" pitchFamily="49" charset="0"/>
              <a:buChar char="o"/>
            </a:pPr>
            <a:r>
              <a:rPr lang="en-US" dirty="0" smtClean="0"/>
              <a:t>Original Budget</a:t>
            </a:r>
          </a:p>
          <a:p>
            <a:pPr lvl="1">
              <a:buFont typeface="Courier New" panose="02070309020205020404" pitchFamily="49" charset="0"/>
              <a:buChar char="o"/>
            </a:pPr>
            <a:r>
              <a:rPr lang="en-US" dirty="0" smtClean="0"/>
              <a:t>Quarterly Amendments</a:t>
            </a:r>
            <a:endParaRPr lang="en-US" dirty="0"/>
          </a:p>
        </p:txBody>
      </p:sp>
    </p:spTree>
    <p:extLst>
      <p:ext uri="{BB962C8B-B14F-4D97-AF65-F5344CB8AC3E}">
        <p14:creationId xmlns:p14="http://schemas.microsoft.com/office/powerpoint/2010/main" val="3580425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sp>
        <p:nvSpPr>
          <p:cNvPr id="2" name="Content Placeholder 1"/>
          <p:cNvSpPr>
            <a:spLocks noGrp="1"/>
          </p:cNvSpPr>
          <p:nvPr>
            <p:ph idx="1"/>
          </p:nvPr>
        </p:nvSpPr>
        <p:spPr/>
        <p:txBody>
          <a:bodyPr/>
          <a:lstStyle/>
          <a:p>
            <a:r>
              <a:rPr lang="en-US" dirty="0" smtClean="0"/>
              <a:t>Include:	</a:t>
            </a:r>
          </a:p>
          <a:p>
            <a:pPr lvl="1">
              <a:buFont typeface="Courier New" panose="02070309020205020404" pitchFamily="49" charset="0"/>
              <a:buChar char="o"/>
            </a:pPr>
            <a:r>
              <a:rPr lang="en-US" dirty="0" smtClean="0"/>
              <a:t>Full Time filled and budgeted vacant positions</a:t>
            </a:r>
          </a:p>
          <a:p>
            <a:pPr lvl="1">
              <a:buFont typeface="Courier New" panose="02070309020205020404" pitchFamily="49" charset="0"/>
              <a:buChar char="o"/>
            </a:pPr>
            <a:r>
              <a:rPr lang="en-US" dirty="0" smtClean="0"/>
              <a:t>Employees working 30 hours per week or more &amp; receiving full benefits</a:t>
            </a:r>
          </a:p>
          <a:p>
            <a:pPr lvl="1">
              <a:buFont typeface="Courier New" panose="02070309020205020404" pitchFamily="49" charset="0"/>
              <a:buChar char="o"/>
            </a:pPr>
            <a:r>
              <a:rPr lang="en-US" dirty="0" smtClean="0"/>
              <a:t>Full Time faculty reported as 1 – not .75</a:t>
            </a:r>
          </a:p>
          <a:p>
            <a:pPr lvl="1">
              <a:buFont typeface="Courier New" panose="02070309020205020404" pitchFamily="49" charset="0"/>
              <a:buChar char="o"/>
            </a:pPr>
            <a:r>
              <a:rPr lang="en-US" dirty="0" smtClean="0"/>
              <a:t>Split funded positions must equal 1 in the final count</a:t>
            </a:r>
            <a:endParaRPr lang="en-US" dirty="0"/>
          </a:p>
        </p:txBody>
      </p:sp>
    </p:spTree>
    <p:extLst>
      <p:ext uri="{BB962C8B-B14F-4D97-AF65-F5344CB8AC3E}">
        <p14:creationId xmlns:p14="http://schemas.microsoft.com/office/powerpoint/2010/main" val="2043550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sp>
        <p:nvSpPr>
          <p:cNvPr id="2" name="Content Placeholder 1"/>
          <p:cNvSpPr>
            <a:spLocks noGrp="1"/>
          </p:cNvSpPr>
          <p:nvPr>
            <p:ph idx="1"/>
          </p:nvPr>
        </p:nvSpPr>
        <p:spPr/>
        <p:txBody>
          <a:bodyPr/>
          <a:lstStyle/>
          <a:p>
            <a:r>
              <a:rPr lang="en-US" dirty="0" smtClean="0"/>
              <a:t>Additional Notes:</a:t>
            </a:r>
          </a:p>
          <a:p>
            <a:pPr lvl="1">
              <a:buFont typeface="Courier New" panose="02070309020205020404" pitchFamily="49" charset="0"/>
              <a:buChar char="o"/>
            </a:pPr>
            <a:r>
              <a:rPr lang="en-US" dirty="0" smtClean="0"/>
              <a:t>Auxiliary Services and Student Activities position counts are reported separately in the Supplementary Information section </a:t>
            </a:r>
          </a:p>
          <a:p>
            <a:pPr lvl="1">
              <a:buFont typeface="Courier New" panose="02070309020205020404" pitchFamily="49" charset="0"/>
              <a:buChar char="o"/>
            </a:pPr>
            <a:r>
              <a:rPr lang="en-US" dirty="0" smtClean="0"/>
              <a:t>Do not include full time equivalents for part time positions</a:t>
            </a:r>
          </a:p>
          <a:p>
            <a:pPr lvl="1">
              <a:buFont typeface="Courier New" panose="02070309020205020404" pitchFamily="49" charset="0"/>
              <a:buChar char="o"/>
            </a:pPr>
            <a:r>
              <a:rPr lang="en-US" dirty="0" smtClean="0"/>
              <a:t>Do not include positions that no longer have a budget</a:t>
            </a:r>
          </a:p>
          <a:p>
            <a:pPr lvl="1">
              <a:buFont typeface="Courier New" panose="02070309020205020404" pitchFamily="49" charset="0"/>
              <a:buChar char="o"/>
            </a:pPr>
            <a:r>
              <a:rPr lang="en-US" dirty="0" smtClean="0"/>
              <a:t>Do not include partially benefited positions</a:t>
            </a:r>
            <a:endParaRPr lang="en-US" dirty="0"/>
          </a:p>
        </p:txBody>
      </p:sp>
    </p:spTree>
    <p:extLst>
      <p:ext uri="{BB962C8B-B14F-4D97-AF65-F5344CB8AC3E}">
        <p14:creationId xmlns:p14="http://schemas.microsoft.com/office/powerpoint/2010/main" val="483893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sp>
        <p:nvSpPr>
          <p:cNvPr id="2" name="Content Placeholder 1"/>
          <p:cNvSpPr>
            <a:spLocks noGrp="1"/>
          </p:cNvSpPr>
          <p:nvPr>
            <p:ph idx="1"/>
          </p:nvPr>
        </p:nvSpPr>
        <p:spPr/>
        <p:txBody>
          <a:bodyPr/>
          <a:lstStyle/>
          <a:p>
            <a:r>
              <a:rPr lang="en-US" dirty="0" smtClean="0"/>
              <a:t>Original Budget Submission Calculation:</a:t>
            </a:r>
          </a:p>
          <a:p>
            <a:pPr lvl="1">
              <a:buFont typeface="Courier New" panose="02070309020205020404" pitchFamily="49" charset="0"/>
              <a:buChar char="o"/>
            </a:pPr>
            <a:r>
              <a:rPr lang="en-US" dirty="0" smtClean="0"/>
              <a:t>Run the BOR_BP_BUDAGG query</a:t>
            </a:r>
          </a:p>
          <a:p>
            <a:pPr lvl="1">
              <a:buFont typeface="Courier New" panose="02070309020205020404" pitchFamily="49" charset="0"/>
              <a:buChar char="o"/>
            </a:pPr>
            <a:r>
              <a:rPr lang="en-US" dirty="0" smtClean="0"/>
              <a:t>Create a pivot table to count positions by fund and pay group</a:t>
            </a:r>
          </a:p>
          <a:p>
            <a:pPr lvl="1">
              <a:buFont typeface="Courier New" panose="02070309020205020404" pitchFamily="49" charset="0"/>
              <a:buChar char="o"/>
            </a:pPr>
            <a:r>
              <a:rPr lang="en-US" dirty="0" smtClean="0"/>
              <a:t>Identify split funded positions and count the value of the position by fund</a:t>
            </a:r>
          </a:p>
          <a:p>
            <a:pPr lvl="1">
              <a:buFont typeface="Courier New" panose="02070309020205020404" pitchFamily="49" charset="0"/>
              <a:buChar char="o"/>
            </a:pPr>
            <a:r>
              <a:rPr lang="en-US" dirty="0" smtClean="0"/>
              <a:t>Do not double count backfill positions</a:t>
            </a:r>
            <a:endParaRPr lang="en-US" dirty="0"/>
          </a:p>
        </p:txBody>
      </p:sp>
    </p:spTree>
    <p:extLst>
      <p:ext uri="{BB962C8B-B14F-4D97-AF65-F5344CB8AC3E}">
        <p14:creationId xmlns:p14="http://schemas.microsoft.com/office/powerpoint/2010/main" val="30141148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18" y="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pic>
        <p:nvPicPr>
          <p:cNvPr id="6" name="Content Placeholder 5"/>
          <p:cNvPicPr>
            <a:picLocks noGrp="1" noChangeAspect="1"/>
          </p:cNvPicPr>
          <p:nvPr>
            <p:ph idx="1"/>
          </p:nvPr>
        </p:nvPicPr>
        <p:blipFill>
          <a:blip r:embed="rId4"/>
          <a:stretch>
            <a:fillRect/>
          </a:stretch>
        </p:blipFill>
        <p:spPr>
          <a:xfrm>
            <a:off x="2859741" y="1165225"/>
            <a:ext cx="3254188" cy="4960938"/>
          </a:xfrm>
          <a:prstGeom prst="rect">
            <a:avLst/>
          </a:prstGeom>
        </p:spPr>
      </p:pic>
    </p:spTree>
    <p:extLst>
      <p:ext uri="{BB962C8B-B14F-4D97-AF65-F5344CB8AC3E}">
        <p14:creationId xmlns:p14="http://schemas.microsoft.com/office/powerpoint/2010/main" val="2304905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sp>
        <p:nvSpPr>
          <p:cNvPr id="2" name="Content Placeholder 1"/>
          <p:cNvSpPr>
            <a:spLocks noGrp="1"/>
          </p:cNvSpPr>
          <p:nvPr>
            <p:ph idx="1"/>
          </p:nvPr>
        </p:nvSpPr>
        <p:spPr/>
        <p:txBody>
          <a:bodyPr/>
          <a:lstStyle/>
          <a:p>
            <a:r>
              <a:rPr lang="en-US" dirty="0" smtClean="0"/>
              <a:t>Quarterly Amendment Example:</a:t>
            </a:r>
          </a:p>
          <a:p>
            <a:pPr lvl="1">
              <a:buFont typeface="Courier New" panose="02070309020205020404" pitchFamily="49" charset="0"/>
              <a:buChar char="o"/>
            </a:pPr>
            <a:r>
              <a:rPr lang="en-US" dirty="0" smtClean="0"/>
              <a:t>Run the ADP Budget Extract file </a:t>
            </a:r>
          </a:p>
          <a:p>
            <a:pPr lvl="1">
              <a:buFont typeface="Courier New" panose="02070309020205020404" pitchFamily="49" charset="0"/>
              <a:buChar char="o"/>
            </a:pPr>
            <a:r>
              <a:rPr lang="en-US" dirty="0" smtClean="0"/>
              <a:t>Create a pivot table to count positions by fund and pay group</a:t>
            </a:r>
          </a:p>
          <a:p>
            <a:pPr lvl="1">
              <a:buFont typeface="Courier New" panose="02070309020205020404" pitchFamily="49" charset="0"/>
              <a:buChar char="o"/>
            </a:pPr>
            <a:r>
              <a:rPr lang="en-US" dirty="0" smtClean="0"/>
              <a:t>Identify split funded positions and count the value of the position by fund</a:t>
            </a:r>
          </a:p>
          <a:p>
            <a:pPr lvl="1">
              <a:buFont typeface="Courier New" panose="02070309020205020404" pitchFamily="49" charset="0"/>
              <a:buChar char="o"/>
            </a:pPr>
            <a:r>
              <a:rPr lang="en-US" dirty="0" smtClean="0"/>
              <a:t>Do not double count backfill positions</a:t>
            </a:r>
            <a:endParaRPr lang="en-US" dirty="0"/>
          </a:p>
        </p:txBody>
      </p:sp>
    </p:spTree>
    <p:extLst>
      <p:ext uri="{BB962C8B-B14F-4D97-AF65-F5344CB8AC3E}">
        <p14:creationId xmlns:p14="http://schemas.microsoft.com/office/powerpoint/2010/main" val="2690555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Online Budget System</a:t>
            </a:r>
            <a:endParaRPr lang="en-US" dirty="0"/>
          </a:p>
        </p:txBody>
      </p:sp>
      <p:pic>
        <p:nvPicPr>
          <p:cNvPr id="3" name="Content Placeholder 2"/>
          <p:cNvPicPr>
            <a:picLocks noGrp="1" noChangeAspect="1"/>
          </p:cNvPicPr>
          <p:nvPr>
            <p:ph idx="1"/>
          </p:nvPr>
        </p:nvPicPr>
        <p:blipFill>
          <a:blip r:embed="rId4"/>
          <a:stretch>
            <a:fillRect/>
          </a:stretch>
        </p:blipFill>
        <p:spPr>
          <a:xfrm>
            <a:off x="2330823" y="1417638"/>
            <a:ext cx="3039035" cy="4525963"/>
          </a:xfrm>
          <a:prstGeom prst="rect">
            <a:avLst/>
          </a:prstGeom>
        </p:spPr>
      </p:pic>
    </p:spTree>
    <p:extLst>
      <p:ext uri="{BB962C8B-B14F-4D97-AF65-F5344CB8AC3E}">
        <p14:creationId xmlns:p14="http://schemas.microsoft.com/office/powerpoint/2010/main" val="1703297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Original Budget Questionnaire</a:t>
            </a:r>
            <a:endParaRPr lang="en-US" dirty="0"/>
          </a:p>
        </p:txBody>
      </p:sp>
      <p:sp>
        <p:nvSpPr>
          <p:cNvPr id="2" name="Content Placeholder 1"/>
          <p:cNvSpPr>
            <a:spLocks noGrp="1"/>
          </p:cNvSpPr>
          <p:nvPr>
            <p:ph idx="1"/>
          </p:nvPr>
        </p:nvSpPr>
        <p:spPr/>
        <p:txBody>
          <a:bodyPr/>
          <a:lstStyle/>
          <a:p>
            <a:r>
              <a:rPr lang="en-US" dirty="0" smtClean="0"/>
              <a:t>Definition:  The System Office uses this count to determine the reliance on part time versus full time faculty and to respond to any inquiries from State government or media outlets regarding the number of positions funded by the University System.  </a:t>
            </a:r>
            <a:endParaRPr lang="en-US" dirty="0"/>
          </a:p>
        </p:txBody>
      </p:sp>
    </p:spTree>
    <p:extLst>
      <p:ext uri="{BB962C8B-B14F-4D97-AF65-F5344CB8AC3E}">
        <p14:creationId xmlns:p14="http://schemas.microsoft.com/office/powerpoint/2010/main" val="1785570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Original Budget Questionnaire</a:t>
            </a:r>
            <a:endParaRPr lang="en-US" dirty="0"/>
          </a:p>
        </p:txBody>
      </p:sp>
      <p:sp>
        <p:nvSpPr>
          <p:cNvPr id="2" name="Content Placeholder 1"/>
          <p:cNvSpPr>
            <a:spLocks noGrp="1"/>
          </p:cNvSpPr>
          <p:nvPr>
            <p:ph idx="1"/>
          </p:nvPr>
        </p:nvSpPr>
        <p:spPr/>
        <p:txBody>
          <a:bodyPr/>
          <a:lstStyle/>
          <a:p>
            <a:r>
              <a:rPr lang="en-US" dirty="0" smtClean="0"/>
              <a:t>Report the full time filled and full time budgeted vacant positons that the institution intends to fill</a:t>
            </a:r>
          </a:p>
          <a:p>
            <a:r>
              <a:rPr lang="en-US" dirty="0" smtClean="0"/>
              <a:t>Include positions from all funds</a:t>
            </a:r>
          </a:p>
          <a:p>
            <a:r>
              <a:rPr lang="en-US" dirty="0" smtClean="0"/>
              <a:t>Full time faculty reported as 1 not .75</a:t>
            </a:r>
          </a:p>
          <a:p>
            <a:r>
              <a:rPr lang="en-US" dirty="0" smtClean="0"/>
              <a:t>Full Time position count should match the position count entered in the Online Budget System  </a:t>
            </a:r>
            <a:endParaRPr lang="en-US" dirty="0"/>
          </a:p>
        </p:txBody>
      </p:sp>
    </p:spTree>
    <p:extLst>
      <p:ext uri="{BB962C8B-B14F-4D97-AF65-F5344CB8AC3E}">
        <p14:creationId xmlns:p14="http://schemas.microsoft.com/office/powerpoint/2010/main" val="2104292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Original Budget Questionnaire</a:t>
            </a:r>
            <a:endParaRPr lang="en-US" dirty="0"/>
          </a:p>
        </p:txBody>
      </p:sp>
      <p:sp>
        <p:nvSpPr>
          <p:cNvPr id="2" name="Content Placeholder 1"/>
          <p:cNvSpPr>
            <a:spLocks noGrp="1"/>
          </p:cNvSpPr>
          <p:nvPr>
            <p:ph idx="1"/>
          </p:nvPr>
        </p:nvSpPr>
        <p:spPr/>
        <p:txBody>
          <a:bodyPr/>
          <a:lstStyle/>
          <a:p>
            <a:r>
              <a:rPr lang="en-US" dirty="0" smtClean="0"/>
              <a:t>Include the full time equivalent of part time faculty</a:t>
            </a:r>
          </a:p>
          <a:p>
            <a:r>
              <a:rPr lang="en-US" dirty="0" smtClean="0"/>
              <a:t>Do not include Student Assistants, Graduate Assistants, or any other non-benefited employee other than part time faculty</a:t>
            </a:r>
          </a:p>
          <a:p>
            <a:r>
              <a:rPr lang="en-US" dirty="0" smtClean="0"/>
              <a:t>Do not include employees who are partially benefited</a:t>
            </a:r>
          </a:p>
          <a:p>
            <a:pPr marL="0" indent="0">
              <a:buNone/>
            </a:pPr>
            <a:endParaRPr lang="en-US" dirty="0"/>
          </a:p>
        </p:txBody>
      </p:sp>
    </p:spTree>
    <p:extLst>
      <p:ext uri="{BB962C8B-B14F-4D97-AF65-F5344CB8AC3E}">
        <p14:creationId xmlns:p14="http://schemas.microsoft.com/office/powerpoint/2010/main" val="9082720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Original Budget Questionnaire</a:t>
            </a:r>
            <a:endParaRPr lang="en-US" dirty="0"/>
          </a:p>
        </p:txBody>
      </p:sp>
      <p:sp>
        <p:nvSpPr>
          <p:cNvPr id="2" name="Content Placeholder 1"/>
          <p:cNvSpPr>
            <a:spLocks noGrp="1"/>
          </p:cNvSpPr>
          <p:nvPr>
            <p:ph idx="1"/>
          </p:nvPr>
        </p:nvSpPr>
        <p:spPr/>
        <p:txBody>
          <a:bodyPr/>
          <a:lstStyle/>
          <a:p>
            <a:r>
              <a:rPr lang="en-US" dirty="0" smtClean="0"/>
              <a:t>Part Time Faculty FTE Calculation:</a:t>
            </a:r>
          </a:p>
          <a:p>
            <a:pPr lvl="1">
              <a:buFont typeface="Courier New" panose="02070309020205020404" pitchFamily="49" charset="0"/>
              <a:buChar char="o"/>
            </a:pPr>
            <a:r>
              <a:rPr lang="en-US" dirty="0" smtClean="0"/>
              <a:t>Use a query from the </a:t>
            </a:r>
            <a:r>
              <a:rPr lang="en-US" dirty="0" err="1" smtClean="0"/>
              <a:t>Pers_Serv_BOR</a:t>
            </a:r>
            <a:r>
              <a:rPr lang="en-US" dirty="0" smtClean="0"/>
              <a:t> table </a:t>
            </a:r>
          </a:p>
          <a:p>
            <a:pPr lvl="2">
              <a:buFont typeface="Courier New" panose="02070309020205020404" pitchFamily="49" charset="0"/>
              <a:buChar char="o"/>
            </a:pPr>
            <a:r>
              <a:rPr lang="en-US" dirty="0"/>
              <a:t>BOR_ADP_PERSSERV_DTL </a:t>
            </a:r>
            <a:endParaRPr lang="en-US" dirty="0" smtClean="0"/>
          </a:p>
          <a:p>
            <a:pPr lvl="2">
              <a:buFont typeface="Courier New" panose="02070309020205020404" pitchFamily="49" charset="0"/>
              <a:buChar char="o"/>
            </a:pPr>
            <a:r>
              <a:rPr lang="en-US" dirty="0" smtClean="0"/>
              <a:t>Institutional Query</a:t>
            </a:r>
          </a:p>
          <a:p>
            <a:pPr lvl="1">
              <a:buFont typeface="Courier New" panose="02070309020205020404" pitchFamily="49" charset="0"/>
              <a:buChar char="o"/>
            </a:pPr>
            <a:r>
              <a:rPr lang="en-US" dirty="0" smtClean="0"/>
              <a:t>Run query for October in the prior fiscal year</a:t>
            </a:r>
          </a:p>
          <a:p>
            <a:pPr lvl="1">
              <a:buFont typeface="Courier New" panose="02070309020205020404" pitchFamily="49" charset="0"/>
              <a:buChar char="o"/>
            </a:pPr>
            <a:r>
              <a:rPr lang="en-US" dirty="0" smtClean="0"/>
              <a:t>Use part time faculty pay group/account code to determine the amount paid to part time faculty for the month of October</a:t>
            </a:r>
          </a:p>
        </p:txBody>
      </p:sp>
    </p:spTree>
    <p:extLst>
      <p:ext uri="{BB962C8B-B14F-4D97-AF65-F5344CB8AC3E}">
        <p14:creationId xmlns:p14="http://schemas.microsoft.com/office/powerpoint/2010/main" val="3683077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Original Budget Questionnaire</a:t>
            </a:r>
            <a:endParaRPr lang="en-US" dirty="0"/>
          </a:p>
        </p:txBody>
      </p:sp>
      <p:sp>
        <p:nvSpPr>
          <p:cNvPr id="2" name="Content Placeholder 1"/>
          <p:cNvSpPr>
            <a:spLocks noGrp="1"/>
          </p:cNvSpPr>
          <p:nvPr>
            <p:ph idx="1"/>
          </p:nvPr>
        </p:nvSpPr>
        <p:spPr>
          <a:xfrm>
            <a:off x="457200" y="1149790"/>
            <a:ext cx="8229600" cy="4976373"/>
          </a:xfrm>
        </p:spPr>
        <p:txBody>
          <a:bodyPr/>
          <a:lstStyle/>
          <a:p>
            <a:r>
              <a:rPr lang="en-US" dirty="0" smtClean="0"/>
              <a:t>Part Time Faculty FTE Calculation:</a:t>
            </a:r>
          </a:p>
          <a:p>
            <a:pPr marL="0" indent="0">
              <a:buNone/>
            </a:pPr>
            <a:endParaRPr lang="en-US" dirty="0"/>
          </a:p>
        </p:txBody>
      </p:sp>
      <p:pic>
        <p:nvPicPr>
          <p:cNvPr id="3" name="Picture 2"/>
          <p:cNvPicPr>
            <a:picLocks noChangeAspect="1"/>
          </p:cNvPicPr>
          <p:nvPr/>
        </p:nvPicPr>
        <p:blipFill>
          <a:blip r:embed="rId4"/>
          <a:stretch>
            <a:fillRect/>
          </a:stretch>
        </p:blipFill>
        <p:spPr>
          <a:xfrm>
            <a:off x="1093694" y="1669595"/>
            <a:ext cx="6770843" cy="4238145"/>
          </a:xfrm>
          <a:prstGeom prst="rect">
            <a:avLst/>
          </a:prstGeom>
        </p:spPr>
      </p:pic>
    </p:spTree>
    <p:extLst>
      <p:ext uri="{BB962C8B-B14F-4D97-AF65-F5344CB8AC3E}">
        <p14:creationId xmlns:p14="http://schemas.microsoft.com/office/powerpoint/2010/main" val="1637859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a:t>
            </a:r>
            <a:endParaRPr lang="en-US" dirty="0"/>
          </a:p>
        </p:txBody>
      </p:sp>
      <p:sp>
        <p:nvSpPr>
          <p:cNvPr id="2" name="Content Placeholder 1"/>
          <p:cNvSpPr>
            <a:spLocks noGrp="1"/>
          </p:cNvSpPr>
          <p:nvPr>
            <p:ph idx="1"/>
          </p:nvPr>
        </p:nvSpPr>
        <p:spPr/>
        <p:txBody>
          <a:bodyPr/>
          <a:lstStyle/>
          <a:p>
            <a:r>
              <a:rPr lang="en-US" dirty="0" smtClean="0"/>
              <a:t>Definition:  The System Office uses this count to report the impact of the University System on the Georgia economy.  This data needs to be consistent and reliable.</a:t>
            </a:r>
          </a:p>
          <a:p>
            <a:pPr marL="0" indent="0">
              <a:buNone/>
            </a:pPr>
            <a:endParaRPr lang="en-US" dirty="0"/>
          </a:p>
        </p:txBody>
      </p:sp>
    </p:spTree>
    <p:extLst>
      <p:ext uri="{BB962C8B-B14F-4D97-AF65-F5344CB8AC3E}">
        <p14:creationId xmlns:p14="http://schemas.microsoft.com/office/powerpoint/2010/main" val="3199990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lstStyle/>
          <a:p>
            <a:r>
              <a:rPr lang="en-US" dirty="0" smtClean="0"/>
              <a:t>Include all </a:t>
            </a:r>
            <a:r>
              <a:rPr lang="en-US" u="sng" dirty="0" smtClean="0"/>
              <a:t>filled</a:t>
            </a:r>
            <a:r>
              <a:rPr lang="en-US" dirty="0" smtClean="0"/>
              <a:t> full time and part time FTE (full time equivalent)</a:t>
            </a:r>
          </a:p>
          <a:p>
            <a:r>
              <a:rPr lang="en-US" dirty="0" smtClean="0"/>
              <a:t>Include funds reported on the AER</a:t>
            </a:r>
          </a:p>
          <a:p>
            <a:r>
              <a:rPr lang="en-US" dirty="0" smtClean="0"/>
              <a:t>Full Time faculty reported as 1 not .75</a:t>
            </a:r>
          </a:p>
          <a:p>
            <a:r>
              <a:rPr lang="en-US" dirty="0" smtClean="0"/>
              <a:t>Split funded positions should count as 1 in the overall total</a:t>
            </a:r>
          </a:p>
          <a:p>
            <a:r>
              <a:rPr lang="en-US" dirty="0" smtClean="0"/>
              <a:t>Do not include budgeted vacant positions</a:t>
            </a:r>
          </a:p>
          <a:p>
            <a:pPr marL="0" indent="0">
              <a:buNone/>
            </a:pPr>
            <a:endParaRPr lang="en-US" dirty="0"/>
          </a:p>
        </p:txBody>
      </p:sp>
    </p:spTree>
    <p:extLst>
      <p:ext uri="{BB962C8B-B14F-4D97-AF65-F5344CB8AC3E}">
        <p14:creationId xmlns:p14="http://schemas.microsoft.com/office/powerpoint/2010/main" val="245202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lstStyle/>
          <a:p>
            <a:r>
              <a:rPr lang="en-US" dirty="0" smtClean="0"/>
              <a:t>Full Time filled position count is calculated using a query on the Pers_Serv_Bor table for the month of October in the fiscal year being reported</a:t>
            </a:r>
          </a:p>
          <a:p>
            <a:pPr lvl="2">
              <a:buFont typeface="Courier New" panose="02070309020205020404" pitchFamily="49" charset="0"/>
              <a:buChar char="o"/>
            </a:pPr>
            <a:r>
              <a:rPr lang="en-US" dirty="0"/>
              <a:t>BOR_ADP_PERSSERV_DTL </a:t>
            </a:r>
          </a:p>
          <a:p>
            <a:pPr lvl="2">
              <a:buFont typeface="Courier New" panose="02070309020205020404" pitchFamily="49" charset="0"/>
              <a:buChar char="o"/>
            </a:pPr>
            <a:r>
              <a:rPr lang="en-US" dirty="0"/>
              <a:t>Institutional </a:t>
            </a:r>
            <a:r>
              <a:rPr lang="en-US" dirty="0" smtClean="0"/>
              <a:t>Query</a:t>
            </a:r>
          </a:p>
          <a:p>
            <a:pPr>
              <a:buFont typeface="Arial" panose="020B0604020202020204" pitchFamily="34" charset="0"/>
              <a:buChar char="•"/>
            </a:pPr>
            <a:r>
              <a:rPr lang="en-US" dirty="0" smtClean="0"/>
              <a:t>Ensure that staff paid bi-weekly are only counted once</a:t>
            </a:r>
          </a:p>
          <a:p>
            <a:pPr marL="0" indent="0">
              <a:buNone/>
            </a:pPr>
            <a:endParaRPr lang="en-US" dirty="0"/>
          </a:p>
        </p:txBody>
      </p:sp>
    </p:spTree>
    <p:extLst>
      <p:ext uri="{BB962C8B-B14F-4D97-AF65-F5344CB8AC3E}">
        <p14:creationId xmlns:p14="http://schemas.microsoft.com/office/powerpoint/2010/main" val="2859620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lstStyle/>
          <a:p>
            <a:r>
              <a:rPr lang="en-US" dirty="0" smtClean="0"/>
              <a:t>Part Time Faculty FTE count is calculated using a query on the Pers_Serv_Bor table </a:t>
            </a:r>
            <a:r>
              <a:rPr lang="en-US" dirty="0"/>
              <a:t>for the month of October in the fiscal year being reported</a:t>
            </a:r>
          </a:p>
          <a:p>
            <a:r>
              <a:rPr lang="en-US" dirty="0" smtClean="0"/>
              <a:t>Use the same calculation process as the Original Budget Questionnaire</a:t>
            </a:r>
          </a:p>
          <a:p>
            <a:pPr marL="0" indent="0">
              <a:buNone/>
            </a:pPr>
            <a:endParaRPr lang="en-US" dirty="0"/>
          </a:p>
        </p:txBody>
      </p:sp>
    </p:spTree>
    <p:extLst>
      <p:ext uri="{BB962C8B-B14F-4D97-AF65-F5344CB8AC3E}">
        <p14:creationId xmlns:p14="http://schemas.microsoft.com/office/powerpoint/2010/main" val="41887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lstStyle/>
          <a:p>
            <a:r>
              <a:rPr lang="en-US" dirty="0" smtClean="0"/>
              <a:t>Part Time Staff count </a:t>
            </a:r>
            <a:r>
              <a:rPr lang="en-US" dirty="0"/>
              <a:t>is </a:t>
            </a:r>
            <a:r>
              <a:rPr lang="en-US" dirty="0" smtClean="0"/>
              <a:t>calculated </a:t>
            </a:r>
            <a:r>
              <a:rPr lang="en-US" dirty="0"/>
              <a:t>using a query on the Pers_Serv_Bor table for the month of October in the fiscal year being </a:t>
            </a:r>
            <a:r>
              <a:rPr lang="en-US" dirty="0" smtClean="0"/>
              <a:t>reported</a:t>
            </a:r>
          </a:p>
          <a:p>
            <a:pPr lvl="1">
              <a:buFont typeface="Courier New" panose="02070309020205020404" pitchFamily="49" charset="0"/>
              <a:buChar char="o"/>
            </a:pPr>
            <a:r>
              <a:rPr lang="en-US" dirty="0" smtClean="0"/>
              <a:t>Use ADP Reporter to obtain hourly pay by employee </a:t>
            </a:r>
          </a:p>
          <a:p>
            <a:pPr lvl="1">
              <a:buFont typeface="Courier New" panose="02070309020205020404" pitchFamily="49" charset="0"/>
              <a:buChar char="o"/>
            </a:pPr>
            <a:r>
              <a:rPr lang="en-US" dirty="0" smtClean="0"/>
              <a:t>Use Vlookup to add the hourly pay to the Pers_Serv_BOR query data</a:t>
            </a:r>
            <a:endParaRPr lang="en-US" dirty="0"/>
          </a:p>
          <a:p>
            <a:pPr marL="0" indent="0">
              <a:buNone/>
            </a:pPr>
            <a:endParaRPr lang="en-US" dirty="0"/>
          </a:p>
        </p:txBody>
      </p:sp>
    </p:spTree>
    <p:extLst>
      <p:ext uri="{BB962C8B-B14F-4D97-AF65-F5344CB8AC3E}">
        <p14:creationId xmlns:p14="http://schemas.microsoft.com/office/powerpoint/2010/main" val="428450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normAutofit/>
          </a:bodyPr>
          <a:lstStyle/>
          <a:p>
            <a:r>
              <a:rPr lang="en-US" dirty="0" smtClean="0"/>
              <a:t>Calculate the number of hours worked by dividing the amount expended by the hourly rate</a:t>
            </a:r>
          </a:p>
          <a:p>
            <a:r>
              <a:rPr lang="en-US" dirty="0" smtClean="0"/>
              <a:t>Use a pivot table to filter pay groups C and T and the appropriate pay runs</a:t>
            </a:r>
          </a:p>
          <a:p>
            <a:r>
              <a:rPr lang="en-US" dirty="0" smtClean="0"/>
              <a:t>Sum the total hours worked by employee</a:t>
            </a:r>
          </a:p>
        </p:txBody>
      </p:sp>
    </p:spTree>
    <p:extLst>
      <p:ext uri="{BB962C8B-B14F-4D97-AF65-F5344CB8AC3E}">
        <p14:creationId xmlns:p14="http://schemas.microsoft.com/office/powerpoint/2010/main" val="1726726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sp>
        <p:nvSpPr>
          <p:cNvPr id="2" name="Content Placeholder 1"/>
          <p:cNvSpPr>
            <a:spLocks noGrp="1"/>
          </p:cNvSpPr>
          <p:nvPr>
            <p:ph idx="1"/>
          </p:nvPr>
        </p:nvSpPr>
        <p:spPr/>
        <p:txBody>
          <a:bodyPr>
            <a:normAutofit/>
          </a:bodyPr>
          <a:lstStyle/>
          <a:p>
            <a:r>
              <a:rPr lang="en-US" dirty="0" smtClean="0"/>
              <a:t>October 2015 had 3 bi-weekly payrolls</a:t>
            </a:r>
          </a:p>
          <a:p>
            <a:pPr lvl="1">
              <a:buFont typeface="Courier New" panose="02070309020205020404" pitchFamily="49" charset="0"/>
              <a:buChar char="o"/>
            </a:pPr>
            <a:r>
              <a:rPr lang="en-US" dirty="0" smtClean="0"/>
              <a:t>GPC used the 2</a:t>
            </a:r>
            <a:r>
              <a:rPr lang="en-US" baseline="30000" dirty="0" smtClean="0"/>
              <a:t>nd</a:t>
            </a:r>
            <a:r>
              <a:rPr lang="en-US" dirty="0" smtClean="0"/>
              <a:t> and 3</a:t>
            </a:r>
            <a:r>
              <a:rPr lang="en-US" baseline="30000" dirty="0" smtClean="0"/>
              <a:t>rd</a:t>
            </a:r>
            <a:r>
              <a:rPr lang="en-US" dirty="0" smtClean="0"/>
              <a:t> bi-weekly pay to determine the FTE as it was more representative of the month of October</a:t>
            </a:r>
          </a:p>
          <a:p>
            <a:pPr lvl="1">
              <a:buFont typeface="Courier New" panose="02070309020205020404" pitchFamily="49" charset="0"/>
              <a:buChar char="o"/>
            </a:pPr>
            <a:r>
              <a:rPr lang="en-US" dirty="0" smtClean="0"/>
              <a:t>2 bi-weekly payrolls represent 20 working days </a:t>
            </a:r>
          </a:p>
          <a:p>
            <a:pPr lvl="1">
              <a:buFont typeface="Courier New" panose="02070309020205020404" pitchFamily="49" charset="0"/>
              <a:buChar char="o"/>
            </a:pPr>
            <a:r>
              <a:rPr lang="en-US" dirty="0" smtClean="0"/>
              <a:t>Full Time Equivalent is 20 x 8 or 160 hours</a:t>
            </a:r>
          </a:p>
          <a:p>
            <a:pPr lvl="1">
              <a:buFont typeface="Courier New" panose="02070309020205020404" pitchFamily="49" charset="0"/>
              <a:buChar char="o"/>
            </a:pPr>
            <a:r>
              <a:rPr lang="en-US" dirty="0" smtClean="0"/>
              <a:t>Divide the total hours worked by 160 to determine FTE</a:t>
            </a:r>
          </a:p>
        </p:txBody>
      </p:sp>
    </p:spTree>
    <p:extLst>
      <p:ext uri="{BB962C8B-B14F-4D97-AF65-F5344CB8AC3E}">
        <p14:creationId xmlns:p14="http://schemas.microsoft.com/office/powerpoint/2010/main" val="4071839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Annual Expenditure Report (AER)</a:t>
            </a:r>
            <a:endParaRPr lang="en-US" dirty="0"/>
          </a:p>
        </p:txBody>
      </p:sp>
      <p:pic>
        <p:nvPicPr>
          <p:cNvPr id="3" name="Content Placeholder 2"/>
          <p:cNvPicPr>
            <a:picLocks noGrp="1" noChangeAspect="1"/>
          </p:cNvPicPr>
          <p:nvPr>
            <p:ph idx="1"/>
          </p:nvPr>
        </p:nvPicPr>
        <p:blipFill>
          <a:blip r:embed="rId4"/>
          <a:stretch>
            <a:fillRect/>
          </a:stretch>
        </p:blipFill>
        <p:spPr>
          <a:xfrm>
            <a:off x="1004047" y="1120587"/>
            <a:ext cx="6430924" cy="4742331"/>
          </a:xfrm>
          <a:prstGeom prst="rect">
            <a:avLst/>
          </a:prstGeom>
        </p:spPr>
      </p:pic>
    </p:spTree>
    <p:extLst>
      <p:ext uri="{BB962C8B-B14F-4D97-AF65-F5344CB8AC3E}">
        <p14:creationId xmlns:p14="http://schemas.microsoft.com/office/powerpoint/2010/main" val="637300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Discussion Items</a:t>
            </a:r>
            <a:endParaRPr lang="en-US" dirty="0"/>
          </a:p>
        </p:txBody>
      </p:sp>
      <p:sp>
        <p:nvSpPr>
          <p:cNvPr id="2" name="Content Placeholder 1"/>
          <p:cNvSpPr>
            <a:spLocks noGrp="1"/>
          </p:cNvSpPr>
          <p:nvPr>
            <p:ph idx="1"/>
          </p:nvPr>
        </p:nvSpPr>
        <p:spPr/>
        <p:txBody>
          <a:bodyPr/>
          <a:lstStyle/>
          <a:p>
            <a:r>
              <a:rPr lang="en-US" dirty="0" smtClean="0"/>
              <a:t>How to identify split funded positions?</a:t>
            </a:r>
          </a:p>
          <a:p>
            <a:r>
              <a:rPr lang="en-US" dirty="0" smtClean="0"/>
              <a:t>Do you include College Work Study in sponsored amounts on the AER?</a:t>
            </a:r>
          </a:p>
          <a:p>
            <a:r>
              <a:rPr lang="en-US" dirty="0" smtClean="0"/>
              <a:t>Do you include Summer Faculty in the FTE?</a:t>
            </a:r>
          </a:p>
          <a:p>
            <a:r>
              <a:rPr lang="en-US" dirty="0" smtClean="0"/>
              <a:t>Do you only include REG earnings or should Overtime, Additional Straight Time, or Extra Pay be included?</a:t>
            </a:r>
          </a:p>
          <a:p>
            <a:r>
              <a:rPr lang="en-US" dirty="0" smtClean="0"/>
              <a:t>Other issues?</a:t>
            </a:r>
          </a:p>
          <a:p>
            <a:endParaRPr lang="en-US" dirty="0" smtClean="0"/>
          </a:p>
          <a:p>
            <a:pPr marL="0" indent="0">
              <a:buNone/>
            </a:pPr>
            <a:endParaRPr lang="en-US" dirty="0"/>
          </a:p>
        </p:txBody>
      </p:sp>
    </p:spTree>
    <p:extLst>
      <p:ext uri="{BB962C8B-B14F-4D97-AF65-F5344CB8AC3E}">
        <p14:creationId xmlns:p14="http://schemas.microsoft.com/office/powerpoint/2010/main" val="2909582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S PPT Template Desig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80"/>
            <a:ext cx="9144001" cy="6858000"/>
          </a:xfrm>
          <a:prstGeom prst="rect">
            <a:avLst/>
          </a:prstGeom>
        </p:spPr>
      </p:pic>
      <p:sp>
        <p:nvSpPr>
          <p:cNvPr id="5" name="Title 4"/>
          <p:cNvSpPr>
            <a:spLocks noGrp="1"/>
          </p:cNvSpPr>
          <p:nvPr>
            <p:ph type="title"/>
          </p:nvPr>
        </p:nvSpPr>
        <p:spPr/>
        <p:txBody>
          <a:bodyPr>
            <a:normAutofit/>
          </a:bodyPr>
          <a:lstStyle/>
          <a:p>
            <a:r>
              <a:rPr lang="en-US" dirty="0" smtClean="0"/>
              <a:t>Questions?</a:t>
            </a:r>
            <a:endParaRPr lang="en-US" dirty="0"/>
          </a:p>
        </p:txBody>
      </p:sp>
      <p:sp>
        <p:nvSpPr>
          <p:cNvPr id="2" name="Content Placeholder 1"/>
          <p:cNvSpPr>
            <a:spLocks noGrp="1"/>
          </p:cNvSpPr>
          <p:nvPr>
            <p:ph idx="1"/>
          </p:nvPr>
        </p:nvSpPr>
        <p:spPr/>
        <p:txBody>
          <a:bodyPr/>
          <a:lstStyle/>
          <a:p>
            <a:r>
              <a:rPr lang="en-US" dirty="0" smtClean="0"/>
              <a:t>Contact your sector representative on the Budget Issues Committee</a:t>
            </a:r>
          </a:p>
          <a:p>
            <a:endParaRPr lang="en-US" dirty="0" smtClean="0"/>
          </a:p>
          <a:p>
            <a:pPr marL="342900" lvl="1" indent="-342900">
              <a:buFont typeface="Arial"/>
              <a:buChar char="•"/>
            </a:pPr>
            <a:r>
              <a:rPr lang="en-US" dirty="0" smtClean="0">
                <a:hlinkClick r:id="rId4"/>
              </a:rPr>
              <a:t>http</a:t>
            </a:r>
            <a:r>
              <a:rPr lang="en-US" dirty="0">
                <a:hlinkClick r:id="rId4"/>
              </a:rPr>
              <a:t>://www.usg.edu/gafirst-fin/budget_issues_committee</a:t>
            </a:r>
            <a:r>
              <a:rPr lang="en-US" dirty="0" smtClean="0">
                <a:hlinkClick r:id="rId4"/>
              </a:rPr>
              <a:t>/</a:t>
            </a:r>
            <a:endParaRPr lang="en-US" dirty="0" smtClean="0"/>
          </a:p>
          <a:p>
            <a:pPr marL="342900" lvl="1" indent="-342900">
              <a:buFont typeface="Arial"/>
              <a:buChar char="•"/>
            </a:pPr>
            <a:endParaRPr lang="en-US" dirty="0" smtClean="0"/>
          </a:p>
          <a:p>
            <a:pPr marL="342900" lvl="1" indent="-342900">
              <a:buFont typeface="Arial"/>
              <a:buChar char="•"/>
            </a:pPr>
            <a:r>
              <a:rPr lang="en-US" dirty="0" smtClean="0"/>
              <a:t>Budget Issues Committee Meeting 4:20 pm today!</a:t>
            </a:r>
            <a:endParaRPr lang="en-US" dirty="0"/>
          </a:p>
          <a:p>
            <a:endParaRPr lang="en-US" dirty="0" smtClean="0"/>
          </a:p>
          <a:p>
            <a:endParaRPr lang="en-US" dirty="0"/>
          </a:p>
        </p:txBody>
      </p:sp>
    </p:spTree>
    <p:extLst>
      <p:ext uri="{BB962C8B-B14F-4D97-AF65-F5344CB8AC3E}">
        <p14:creationId xmlns:p14="http://schemas.microsoft.com/office/powerpoint/2010/main" val="529093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1444</TotalTime>
  <Words>913</Words>
  <Application>Microsoft Office PowerPoint</Application>
  <PresentationFormat>On-screen Show (4:3)</PresentationFormat>
  <Paragraphs>128</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Courier New</vt:lpstr>
      <vt:lpstr>Office Theme</vt:lpstr>
      <vt:lpstr>The Budget Issues Committee Presents:  Position Count and FTE Definition and Calculation </vt:lpstr>
      <vt:lpstr>Position Count &amp; FTE Definition</vt:lpstr>
      <vt:lpstr>Position Count &amp; FTE Definition</vt:lpstr>
      <vt:lpstr>Online Budget System</vt:lpstr>
      <vt:lpstr>Online Budget System</vt:lpstr>
      <vt:lpstr>Online Budget System</vt:lpstr>
      <vt:lpstr>Online Budget System</vt:lpstr>
      <vt:lpstr>Online Budget System</vt:lpstr>
      <vt:lpstr>Online Budget System</vt:lpstr>
      <vt:lpstr>Online Budget System</vt:lpstr>
      <vt:lpstr>Original Budget Questionnaire</vt:lpstr>
      <vt:lpstr>Original Budget Questionnaire</vt:lpstr>
      <vt:lpstr>Original Budget Questionnaire</vt:lpstr>
      <vt:lpstr>Original Budget Questionnaire</vt:lpstr>
      <vt:lpstr>Original Budget Questionnaire</vt:lpstr>
      <vt:lpstr>Annual Expenditure Report</vt:lpstr>
      <vt:lpstr>Annual Expenditure Report (AER)</vt:lpstr>
      <vt:lpstr>Annual Expenditure Report (AER)</vt:lpstr>
      <vt:lpstr>Annual Expenditure Report (AER)</vt:lpstr>
      <vt:lpstr>Annual Expenditure Report (AER)</vt:lpstr>
      <vt:lpstr>Annual Expenditure Report (AER)</vt:lpstr>
      <vt:lpstr>Annual Expenditure Report (AER)</vt:lpstr>
      <vt:lpstr>Annual Expenditure Report (AER)</vt:lpstr>
      <vt:lpstr>Discussion Items</vt:lpstr>
      <vt:lpstr>Questions?</vt:lpstr>
    </vt:vector>
  </TitlesOfParts>
  <Company>Georgia Board of Regents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Meeler</dc:creator>
  <cp:lastModifiedBy>Jurgens, Amy</cp:lastModifiedBy>
  <cp:revision>43</cp:revision>
  <cp:lastPrinted>2015-09-15T20:21:32Z</cp:lastPrinted>
  <dcterms:created xsi:type="dcterms:W3CDTF">2015-04-29T19:39:04Z</dcterms:created>
  <dcterms:modified xsi:type="dcterms:W3CDTF">2015-09-15T20:32:18Z</dcterms:modified>
</cp:coreProperties>
</file>